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599" autoAdjust="0"/>
  </p:normalViewPr>
  <p:slideViewPr>
    <p:cSldViewPr>
      <p:cViewPr varScale="1">
        <p:scale>
          <a:sx n="82" d="100"/>
          <a:sy n="82" d="100"/>
        </p:scale>
        <p:origin x="-1410" y="-78"/>
      </p:cViewPr>
      <p:guideLst>
        <p:guide orient="horz" pos="2160"/>
        <p:guide pos="2880"/>
      </p:guideLst>
    </p:cSldViewPr>
  </p:slideViewPr>
  <p:notesTextViewPr>
    <p:cViewPr>
      <p:scale>
        <a:sx n="1" d="1"/>
        <a:sy n="1" d="1"/>
      </p:scale>
      <p:origin x="0" y="2412"/>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9184A3-4F4E-4C3E-B546-4A88675C31A5}" type="datetimeFigureOut">
              <a:rPr kumimoji="1" lang="ja-JP" altLang="en-US" smtClean="0"/>
              <a:t>2013/3/31</a:t>
            </a:fld>
            <a:endParaRPr kumimoji="1" lang="ja-JP" altLang="en-US"/>
          </a:p>
        </p:txBody>
      </p:sp>
      <p:sp>
        <p:nvSpPr>
          <p:cNvPr id="4" name="スライド イメージ プレースホルダー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5F3FDF-18C4-4FA9-A3EF-860FE6F1CD61}" type="slidenum">
              <a:rPr kumimoji="1" lang="ja-JP" altLang="en-US" smtClean="0"/>
              <a:t>‹#›</a:t>
            </a:fld>
            <a:endParaRPr kumimoji="1" lang="ja-JP" altLang="en-US"/>
          </a:p>
        </p:txBody>
      </p:sp>
    </p:spTree>
    <p:extLst>
      <p:ext uri="{BB962C8B-B14F-4D97-AF65-F5344CB8AC3E}">
        <p14:creationId xmlns:p14="http://schemas.microsoft.com/office/powerpoint/2010/main" val="248901207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野崎さんへ</a:t>
            </a:r>
            <a:endParaRPr kumimoji="1" lang="en-US" altLang="ja-JP" dirty="0" smtClean="0"/>
          </a:p>
          <a:p>
            <a:endParaRPr kumimoji="1" lang="en-US" altLang="ja-JP" dirty="0" smtClean="0"/>
          </a:p>
          <a:p>
            <a:r>
              <a:rPr kumimoji="1" lang="ja-JP" altLang="en-US" dirty="0" smtClean="0"/>
              <a:t>殆どの高エネルギー加速器は高周波加速を採用している</a:t>
            </a:r>
            <a:endParaRPr kumimoji="1" lang="en-US" altLang="ja-JP" dirty="0" smtClean="0"/>
          </a:p>
          <a:p>
            <a:endParaRPr kumimoji="1" lang="en-US" altLang="ja-JP" dirty="0" smtClean="0"/>
          </a:p>
          <a:p>
            <a:r>
              <a:rPr kumimoji="1" lang="ja-JP" altLang="en-US" dirty="0" smtClean="0"/>
              <a:t>常伝導、高周波数、高電界　→　加速器を　コンパクト化、及び　効率アップ　につながる</a:t>
            </a:r>
            <a:endParaRPr kumimoji="1" lang="en-US" altLang="ja-JP" dirty="0" smtClean="0"/>
          </a:p>
          <a:p>
            <a:endParaRPr kumimoji="1" lang="en-US" altLang="ja-JP" dirty="0" smtClean="0"/>
          </a:p>
          <a:p>
            <a:r>
              <a:rPr kumimoji="1" lang="en-US" altLang="ja-JP" dirty="0" smtClean="0"/>
              <a:t>KEK/SLAC</a:t>
            </a:r>
            <a:r>
              <a:rPr kumimoji="1" lang="ja-JP" altLang="en-US" dirty="0" smtClean="0"/>
              <a:t>は</a:t>
            </a:r>
            <a:r>
              <a:rPr kumimoji="1" lang="en-US" altLang="ja-JP" dirty="0" smtClean="0"/>
              <a:t>GLC</a:t>
            </a:r>
            <a:r>
              <a:rPr kumimoji="1" lang="ja-JP" altLang="en-US" dirty="0" smtClean="0"/>
              <a:t>時代（</a:t>
            </a:r>
            <a:r>
              <a:rPr kumimoji="1" lang="en-US" altLang="ja-JP" dirty="0" smtClean="0"/>
              <a:t>2000</a:t>
            </a:r>
            <a:r>
              <a:rPr kumimoji="1" lang="ja-JP" altLang="en-US" dirty="0" smtClean="0"/>
              <a:t>年初頭）に　</a:t>
            </a:r>
            <a:r>
              <a:rPr kumimoji="1" lang="en-US" altLang="ja-JP" dirty="0" smtClean="0"/>
              <a:t>65MV/m</a:t>
            </a:r>
            <a:r>
              <a:rPr kumimoji="1" lang="ja-JP" altLang="en-US" dirty="0" smtClean="0"/>
              <a:t>　を達成した</a:t>
            </a:r>
            <a:endParaRPr kumimoji="1" lang="en-US" altLang="ja-JP" dirty="0" smtClean="0"/>
          </a:p>
          <a:p>
            <a:endParaRPr kumimoji="1" lang="en-US" altLang="ja-JP" dirty="0" smtClean="0"/>
          </a:p>
          <a:p>
            <a:r>
              <a:rPr kumimoji="1" lang="en-US" altLang="ja-JP" dirty="0" smtClean="0"/>
              <a:t>2007</a:t>
            </a:r>
            <a:r>
              <a:rPr kumimoji="1" lang="ja-JP" altLang="en-US" dirty="0" smtClean="0"/>
              <a:t>年からは</a:t>
            </a:r>
            <a:r>
              <a:rPr kumimoji="1" lang="en-US" altLang="ja-JP" dirty="0" smtClean="0"/>
              <a:t>CERN</a:t>
            </a:r>
            <a:r>
              <a:rPr kumimoji="1" lang="ja-JP" altLang="en-US" dirty="0" smtClean="0"/>
              <a:t>との共同研究で</a:t>
            </a:r>
            <a:r>
              <a:rPr kumimoji="1" lang="en-US" altLang="ja-JP" dirty="0" smtClean="0"/>
              <a:t>CLIC</a:t>
            </a:r>
            <a:r>
              <a:rPr kumimoji="1" lang="ja-JP" altLang="en-US" dirty="0" smtClean="0"/>
              <a:t>の</a:t>
            </a:r>
            <a:r>
              <a:rPr kumimoji="1" lang="en-US" altLang="ja-JP" dirty="0" smtClean="0"/>
              <a:t>100MV/m</a:t>
            </a:r>
            <a:r>
              <a:rPr kumimoji="1" lang="ja-JP" altLang="en-US" dirty="0" smtClean="0"/>
              <a:t>を目指した共同研究を進めてきている</a:t>
            </a:r>
            <a:endParaRPr kumimoji="1" lang="en-US" altLang="ja-JP" dirty="0" smtClean="0"/>
          </a:p>
          <a:p>
            <a:endParaRPr kumimoji="1" lang="en-US" altLang="ja-JP" dirty="0" smtClean="0"/>
          </a:p>
          <a:p>
            <a:r>
              <a:rPr kumimoji="1" lang="ja-JP" altLang="en-US" dirty="0" smtClean="0"/>
              <a:t>この際</a:t>
            </a:r>
            <a:r>
              <a:rPr kumimoji="1" lang="en-US" altLang="ja-JP" dirty="0" smtClean="0"/>
              <a:t>KEK</a:t>
            </a:r>
            <a:r>
              <a:rPr kumimoji="1" lang="ja-JP" altLang="en-US" dirty="0" smtClean="0"/>
              <a:t>は</a:t>
            </a:r>
            <a:r>
              <a:rPr kumimoji="1" lang="en-US" altLang="ja-JP" dirty="0" smtClean="0"/>
              <a:t>SLAC</a:t>
            </a:r>
            <a:r>
              <a:rPr kumimoji="1" lang="ja-JP" altLang="en-US" dirty="0" smtClean="0"/>
              <a:t>と密に共同して開発研究をすすめている</a:t>
            </a:r>
            <a:endParaRPr kumimoji="1" lang="en-US" altLang="ja-JP" dirty="0" smtClean="0"/>
          </a:p>
          <a:p>
            <a:endParaRPr kumimoji="1" lang="en-US" altLang="ja-JP" dirty="0" smtClean="0"/>
          </a:p>
          <a:p>
            <a:r>
              <a:rPr kumimoji="1" lang="ja-JP" altLang="en-US" dirty="0" smtClean="0"/>
              <a:t>この結果から、現在の技術で、</a:t>
            </a:r>
            <a:r>
              <a:rPr kumimoji="1" lang="en-US" altLang="ja-JP" dirty="0" smtClean="0"/>
              <a:t>80MV/m</a:t>
            </a:r>
            <a:r>
              <a:rPr kumimoji="1" lang="ja-JP" altLang="en-US" dirty="0" smtClean="0"/>
              <a:t>は充分可能であることを理解した</a:t>
            </a:r>
            <a:endParaRPr kumimoji="1" lang="en-US" altLang="ja-JP" dirty="0" smtClean="0"/>
          </a:p>
          <a:p>
            <a:endParaRPr kumimoji="1" lang="en-US" altLang="ja-JP" dirty="0" smtClean="0"/>
          </a:p>
          <a:p>
            <a:r>
              <a:rPr kumimoji="1" lang="en-US" altLang="ja-JP" dirty="0" smtClean="0"/>
              <a:t>100MV/m</a:t>
            </a:r>
            <a:r>
              <a:rPr kumimoji="1" lang="ja-JP" altLang="en-US" dirty="0" smtClean="0"/>
              <a:t>やそれ以上を目指すには、真空放電の理解必要で、数年かけてこれを追求する必要がある</a:t>
            </a:r>
            <a:endParaRPr kumimoji="1" lang="en-US" altLang="ja-JP" dirty="0" smtClean="0"/>
          </a:p>
          <a:p>
            <a:endParaRPr kumimoji="1" lang="en-US" altLang="ja-JP" dirty="0" smtClean="0"/>
          </a:p>
          <a:p>
            <a:r>
              <a:rPr kumimoji="1" lang="ja-JP" altLang="en-US" dirty="0" smtClean="0"/>
              <a:t>この基礎研究と平行して、プロトタイプ加速管の試験を進めることも必要である</a:t>
            </a:r>
            <a:endParaRPr kumimoji="1" lang="en-US" altLang="ja-JP" dirty="0" smtClean="0"/>
          </a:p>
          <a:p>
            <a:endParaRPr kumimoji="1" lang="en-US" altLang="ja-JP" dirty="0" smtClean="0"/>
          </a:p>
          <a:p>
            <a:r>
              <a:rPr kumimoji="1" lang="ja-JP" altLang="en-US" dirty="0" smtClean="0"/>
              <a:t>この研究から、現在の加速器の高電界運転時の安定性向上に関する知見を得ることができると同時に</a:t>
            </a:r>
            <a:endParaRPr kumimoji="1" lang="en-US" altLang="ja-JP" dirty="0" smtClean="0"/>
          </a:p>
          <a:p>
            <a:endParaRPr kumimoji="1" lang="en-US" altLang="ja-JP" dirty="0" smtClean="0"/>
          </a:p>
          <a:p>
            <a:r>
              <a:rPr kumimoji="1" lang="ja-JP" altLang="en-US" dirty="0" smtClean="0"/>
              <a:t>これらの研究開発を通して今後実現可能になる応用例として</a:t>
            </a:r>
            <a:endParaRPr kumimoji="1" lang="en-US" altLang="ja-JP" dirty="0" smtClean="0"/>
          </a:p>
          <a:p>
            <a:endParaRPr kumimoji="1" lang="en-US" altLang="ja-JP" dirty="0" smtClean="0"/>
          </a:p>
          <a:p>
            <a:r>
              <a:rPr kumimoji="1" lang="ja-JP" altLang="en-US" dirty="0" smtClean="0"/>
              <a:t>　１．高エネルギーマシン　</a:t>
            </a:r>
            <a:r>
              <a:rPr kumimoji="1" lang="en-US" altLang="ja-JP" dirty="0" smtClean="0"/>
              <a:t>CLIC</a:t>
            </a:r>
            <a:r>
              <a:rPr kumimoji="1" lang="ja-JP" altLang="en-US" dirty="0" smtClean="0"/>
              <a:t>の主加速器</a:t>
            </a:r>
            <a:endParaRPr kumimoji="1" lang="en-US" altLang="ja-JP" dirty="0" smtClean="0"/>
          </a:p>
          <a:p>
            <a:r>
              <a:rPr kumimoji="1" lang="ja-JP" altLang="en-US" dirty="0" smtClean="0"/>
              <a:t>　２．非破壊検査</a:t>
            </a:r>
            <a:endParaRPr kumimoji="1" lang="en-US" altLang="ja-JP" dirty="0" smtClean="0"/>
          </a:p>
          <a:p>
            <a:r>
              <a:rPr kumimoji="1" lang="ja-JP" altLang="en-US" dirty="0" smtClean="0"/>
              <a:t>　３．ガン治療用　電子・</a:t>
            </a:r>
            <a:r>
              <a:rPr kumimoji="1" lang="en-US" altLang="ja-JP" dirty="0" smtClean="0"/>
              <a:t>X</a:t>
            </a:r>
            <a:r>
              <a:rPr kumimoji="1" lang="ja-JP" altLang="en-US" dirty="0" smtClean="0"/>
              <a:t>線、又は重イオン加速器</a:t>
            </a:r>
            <a:endParaRPr kumimoji="1" lang="en-US" altLang="ja-JP" dirty="0" smtClean="0"/>
          </a:p>
          <a:p>
            <a:r>
              <a:rPr kumimoji="1" lang="ja-JP" altLang="en-US" dirty="0" smtClean="0"/>
              <a:t>　４．</a:t>
            </a:r>
            <a:r>
              <a:rPr kumimoji="1" lang="en-US" altLang="ja-JP" dirty="0" smtClean="0"/>
              <a:t>FEL</a:t>
            </a:r>
            <a:r>
              <a:rPr kumimoji="1" lang="ja-JP" altLang="en-US" dirty="0" smtClean="0"/>
              <a:t>用加速器</a:t>
            </a:r>
            <a:endParaRPr kumimoji="1" lang="en-US" altLang="ja-JP" smtClean="0"/>
          </a:p>
          <a:p>
            <a:endParaRPr kumimoji="1" lang="en-US" altLang="ja-JP" dirty="0" smtClean="0"/>
          </a:p>
          <a:p>
            <a:r>
              <a:rPr kumimoji="1" lang="ja-JP" altLang="en-US" dirty="0" smtClean="0"/>
              <a:t>等が検討できると考えている。</a:t>
            </a:r>
            <a:endParaRPr kumimoji="1" lang="ja-JP" altLang="en-US" dirty="0"/>
          </a:p>
        </p:txBody>
      </p:sp>
      <p:sp>
        <p:nvSpPr>
          <p:cNvPr id="4" name="スライド番号プレースホルダー 3"/>
          <p:cNvSpPr>
            <a:spLocks noGrp="1"/>
          </p:cNvSpPr>
          <p:nvPr>
            <p:ph type="sldNum" sz="quarter" idx="10"/>
          </p:nvPr>
        </p:nvSpPr>
        <p:spPr/>
        <p:txBody>
          <a:bodyPr/>
          <a:lstStyle/>
          <a:p>
            <a:fld id="{585F3FDF-18C4-4FA9-A3EF-860FE6F1CD61}" type="slidenum">
              <a:rPr kumimoji="1" lang="ja-JP" altLang="en-US" smtClean="0"/>
              <a:t>1</a:t>
            </a:fld>
            <a:endParaRPr kumimoji="1" lang="ja-JP" altLang="en-US"/>
          </a:p>
        </p:txBody>
      </p:sp>
    </p:spTree>
    <p:extLst>
      <p:ext uri="{BB962C8B-B14F-4D97-AF65-F5344CB8AC3E}">
        <p14:creationId xmlns:p14="http://schemas.microsoft.com/office/powerpoint/2010/main" val="8717305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CBF743A5-D046-4D39-A212-FBC08B28E123}" type="datetimeFigureOut">
              <a:rPr kumimoji="1" lang="ja-JP" altLang="en-US" smtClean="0"/>
              <a:t>2013/3/31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518A502-5DE1-44A3-BD70-CE7DB238E3D8}" type="slidenum">
              <a:rPr kumimoji="1" lang="ja-JP" altLang="en-US" smtClean="0"/>
              <a:t>‹#›</a:t>
            </a:fld>
            <a:endParaRPr kumimoji="1" lang="ja-JP" altLang="en-US"/>
          </a:p>
        </p:txBody>
      </p:sp>
    </p:spTree>
    <p:extLst>
      <p:ext uri="{BB962C8B-B14F-4D97-AF65-F5344CB8AC3E}">
        <p14:creationId xmlns:p14="http://schemas.microsoft.com/office/powerpoint/2010/main" val="2597988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BF743A5-D046-4D39-A212-FBC08B28E123}" type="datetimeFigureOut">
              <a:rPr kumimoji="1" lang="ja-JP" altLang="en-US" smtClean="0"/>
              <a:t>2013/3/31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518A502-5DE1-44A3-BD70-CE7DB238E3D8}" type="slidenum">
              <a:rPr kumimoji="1" lang="ja-JP" altLang="en-US" smtClean="0"/>
              <a:t>‹#›</a:t>
            </a:fld>
            <a:endParaRPr kumimoji="1" lang="ja-JP" altLang="en-US"/>
          </a:p>
        </p:txBody>
      </p:sp>
    </p:spTree>
    <p:extLst>
      <p:ext uri="{BB962C8B-B14F-4D97-AF65-F5344CB8AC3E}">
        <p14:creationId xmlns:p14="http://schemas.microsoft.com/office/powerpoint/2010/main" val="1726448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BF743A5-D046-4D39-A212-FBC08B28E123}" type="datetimeFigureOut">
              <a:rPr kumimoji="1" lang="ja-JP" altLang="en-US" smtClean="0"/>
              <a:t>2013/3/31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518A502-5DE1-44A3-BD70-CE7DB238E3D8}" type="slidenum">
              <a:rPr kumimoji="1" lang="ja-JP" altLang="en-US" smtClean="0"/>
              <a:t>‹#›</a:t>
            </a:fld>
            <a:endParaRPr kumimoji="1" lang="ja-JP" altLang="en-US"/>
          </a:p>
        </p:txBody>
      </p:sp>
    </p:spTree>
    <p:extLst>
      <p:ext uri="{BB962C8B-B14F-4D97-AF65-F5344CB8AC3E}">
        <p14:creationId xmlns:p14="http://schemas.microsoft.com/office/powerpoint/2010/main" val="3496877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BF743A5-D046-4D39-A212-FBC08B28E123}" type="datetimeFigureOut">
              <a:rPr kumimoji="1" lang="ja-JP" altLang="en-US" smtClean="0"/>
              <a:t>2013/3/31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518A502-5DE1-44A3-BD70-CE7DB238E3D8}" type="slidenum">
              <a:rPr kumimoji="1" lang="ja-JP" altLang="en-US" smtClean="0"/>
              <a:t>‹#›</a:t>
            </a:fld>
            <a:endParaRPr kumimoji="1" lang="ja-JP" altLang="en-US"/>
          </a:p>
        </p:txBody>
      </p:sp>
    </p:spTree>
    <p:extLst>
      <p:ext uri="{BB962C8B-B14F-4D97-AF65-F5344CB8AC3E}">
        <p14:creationId xmlns:p14="http://schemas.microsoft.com/office/powerpoint/2010/main" val="3667823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CBF743A5-D046-4D39-A212-FBC08B28E123}" type="datetimeFigureOut">
              <a:rPr kumimoji="1" lang="ja-JP" altLang="en-US" smtClean="0"/>
              <a:t>2013/3/31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518A502-5DE1-44A3-BD70-CE7DB238E3D8}" type="slidenum">
              <a:rPr kumimoji="1" lang="ja-JP" altLang="en-US" smtClean="0"/>
              <a:t>‹#›</a:t>
            </a:fld>
            <a:endParaRPr kumimoji="1" lang="ja-JP" altLang="en-US"/>
          </a:p>
        </p:txBody>
      </p:sp>
    </p:spTree>
    <p:extLst>
      <p:ext uri="{BB962C8B-B14F-4D97-AF65-F5344CB8AC3E}">
        <p14:creationId xmlns:p14="http://schemas.microsoft.com/office/powerpoint/2010/main" val="1776824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CBF743A5-D046-4D39-A212-FBC08B28E123}" type="datetimeFigureOut">
              <a:rPr kumimoji="1" lang="ja-JP" altLang="en-US" smtClean="0"/>
              <a:t>2013/3/31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518A502-5DE1-44A3-BD70-CE7DB238E3D8}" type="slidenum">
              <a:rPr kumimoji="1" lang="ja-JP" altLang="en-US" smtClean="0"/>
              <a:t>‹#›</a:t>
            </a:fld>
            <a:endParaRPr kumimoji="1" lang="ja-JP" altLang="en-US"/>
          </a:p>
        </p:txBody>
      </p:sp>
    </p:spTree>
    <p:extLst>
      <p:ext uri="{BB962C8B-B14F-4D97-AF65-F5344CB8AC3E}">
        <p14:creationId xmlns:p14="http://schemas.microsoft.com/office/powerpoint/2010/main" val="1781644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CBF743A5-D046-4D39-A212-FBC08B28E123}" type="datetimeFigureOut">
              <a:rPr kumimoji="1" lang="ja-JP" altLang="en-US" smtClean="0"/>
              <a:t>2013/3/31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7518A502-5DE1-44A3-BD70-CE7DB238E3D8}" type="slidenum">
              <a:rPr kumimoji="1" lang="ja-JP" altLang="en-US" smtClean="0"/>
              <a:t>‹#›</a:t>
            </a:fld>
            <a:endParaRPr kumimoji="1" lang="ja-JP" altLang="en-US"/>
          </a:p>
        </p:txBody>
      </p:sp>
    </p:spTree>
    <p:extLst>
      <p:ext uri="{BB962C8B-B14F-4D97-AF65-F5344CB8AC3E}">
        <p14:creationId xmlns:p14="http://schemas.microsoft.com/office/powerpoint/2010/main" val="4229221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CBF743A5-D046-4D39-A212-FBC08B28E123}" type="datetimeFigureOut">
              <a:rPr kumimoji="1" lang="ja-JP" altLang="en-US" smtClean="0"/>
              <a:t>2013/3/31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7518A502-5DE1-44A3-BD70-CE7DB238E3D8}" type="slidenum">
              <a:rPr kumimoji="1" lang="ja-JP" altLang="en-US" smtClean="0"/>
              <a:t>‹#›</a:t>
            </a:fld>
            <a:endParaRPr kumimoji="1" lang="ja-JP" altLang="en-US"/>
          </a:p>
        </p:txBody>
      </p:sp>
    </p:spTree>
    <p:extLst>
      <p:ext uri="{BB962C8B-B14F-4D97-AF65-F5344CB8AC3E}">
        <p14:creationId xmlns:p14="http://schemas.microsoft.com/office/powerpoint/2010/main" val="78539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CBF743A5-D046-4D39-A212-FBC08B28E123}" type="datetimeFigureOut">
              <a:rPr kumimoji="1" lang="ja-JP" altLang="en-US" smtClean="0"/>
              <a:t>2013/3/31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7518A502-5DE1-44A3-BD70-CE7DB238E3D8}" type="slidenum">
              <a:rPr kumimoji="1" lang="ja-JP" altLang="en-US" smtClean="0"/>
              <a:t>‹#›</a:t>
            </a:fld>
            <a:endParaRPr kumimoji="1" lang="ja-JP" altLang="en-US"/>
          </a:p>
        </p:txBody>
      </p:sp>
    </p:spTree>
    <p:extLst>
      <p:ext uri="{BB962C8B-B14F-4D97-AF65-F5344CB8AC3E}">
        <p14:creationId xmlns:p14="http://schemas.microsoft.com/office/powerpoint/2010/main" val="1025418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CBF743A5-D046-4D39-A212-FBC08B28E123}" type="datetimeFigureOut">
              <a:rPr kumimoji="1" lang="ja-JP" altLang="en-US" smtClean="0"/>
              <a:t>2013/3/31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518A502-5DE1-44A3-BD70-CE7DB238E3D8}" type="slidenum">
              <a:rPr kumimoji="1" lang="ja-JP" altLang="en-US" smtClean="0"/>
              <a:t>‹#›</a:t>
            </a:fld>
            <a:endParaRPr kumimoji="1" lang="ja-JP" altLang="en-US"/>
          </a:p>
        </p:txBody>
      </p:sp>
    </p:spTree>
    <p:extLst>
      <p:ext uri="{BB962C8B-B14F-4D97-AF65-F5344CB8AC3E}">
        <p14:creationId xmlns:p14="http://schemas.microsoft.com/office/powerpoint/2010/main" val="291053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CBF743A5-D046-4D39-A212-FBC08B28E123}" type="datetimeFigureOut">
              <a:rPr kumimoji="1" lang="ja-JP" altLang="en-US" smtClean="0"/>
              <a:t>2013/3/31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518A502-5DE1-44A3-BD70-CE7DB238E3D8}" type="slidenum">
              <a:rPr kumimoji="1" lang="ja-JP" altLang="en-US" smtClean="0"/>
              <a:t>‹#›</a:t>
            </a:fld>
            <a:endParaRPr kumimoji="1" lang="ja-JP" altLang="en-US"/>
          </a:p>
        </p:txBody>
      </p:sp>
    </p:spTree>
    <p:extLst>
      <p:ext uri="{BB962C8B-B14F-4D97-AF65-F5344CB8AC3E}">
        <p14:creationId xmlns:p14="http://schemas.microsoft.com/office/powerpoint/2010/main" val="2021427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F743A5-D046-4D39-A212-FBC08B28E123}" type="datetimeFigureOut">
              <a:rPr kumimoji="1" lang="ja-JP" altLang="en-US" smtClean="0"/>
              <a:t>2013/3/31</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18A502-5DE1-44A3-BD70-CE7DB238E3D8}" type="slidenum">
              <a:rPr kumimoji="1" lang="ja-JP" altLang="en-US" smtClean="0"/>
              <a:t>‹#›</a:t>
            </a:fld>
            <a:endParaRPr kumimoji="1" lang="ja-JP" altLang="en-US"/>
          </a:p>
        </p:txBody>
      </p:sp>
    </p:spTree>
    <p:extLst>
      <p:ext uri="{BB962C8B-B14F-4D97-AF65-F5344CB8AC3E}">
        <p14:creationId xmlns:p14="http://schemas.microsoft.com/office/powerpoint/2010/main" val="10187066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467544" y="34819"/>
            <a:ext cx="8229600" cy="778098"/>
          </a:xfrm>
          <a:solidFill>
            <a:schemeClr val="accent5">
              <a:lumMod val="20000"/>
              <a:lumOff val="80000"/>
            </a:schemeClr>
          </a:solidFill>
        </p:spPr>
        <p:txBody>
          <a:bodyPr/>
          <a:lstStyle/>
          <a:p>
            <a:r>
              <a:rPr lang="en-US" altLang="ja-JP" dirty="0" smtClean="0"/>
              <a:t>Study of h</a:t>
            </a:r>
            <a:r>
              <a:rPr lang="en-US" altLang="ja-JP" dirty="0"/>
              <a:t>igh gradient acceleration</a:t>
            </a:r>
            <a:endParaRPr kumimoji="1" lang="ja-JP" altLang="en-US"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4192" y="4401349"/>
            <a:ext cx="2889749"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1578" y="1507278"/>
            <a:ext cx="2016224" cy="813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3935" y="2857398"/>
            <a:ext cx="2045493" cy="1066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下矢印 23"/>
          <p:cNvSpPr/>
          <p:nvPr/>
        </p:nvSpPr>
        <p:spPr>
          <a:xfrm>
            <a:off x="1345037" y="2515982"/>
            <a:ext cx="713686" cy="19400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p:cNvSpPr txBox="1"/>
          <p:nvPr/>
        </p:nvSpPr>
        <p:spPr>
          <a:xfrm>
            <a:off x="521578" y="2136452"/>
            <a:ext cx="2449531" cy="307777"/>
          </a:xfrm>
          <a:prstGeom prst="rect">
            <a:avLst/>
          </a:prstGeom>
          <a:solidFill>
            <a:schemeClr val="bg1"/>
          </a:solidFill>
        </p:spPr>
        <p:txBody>
          <a:bodyPr wrap="square" rtlCol="0">
            <a:spAutoFit/>
          </a:bodyPr>
          <a:lstStyle/>
          <a:p>
            <a:pPr algn="ctr"/>
            <a:r>
              <a:rPr kumimoji="1" lang="en-US" altLang="ja-JP" sz="1400" dirty="0" smtClean="0">
                <a:solidFill>
                  <a:srgbClr val="0000FF"/>
                </a:solidFill>
              </a:rPr>
              <a:t>50 MV/m GLC in early 2000</a:t>
            </a:r>
            <a:endParaRPr kumimoji="1" lang="ja-JP" altLang="en-US" sz="1400" dirty="0">
              <a:solidFill>
                <a:srgbClr val="0000FF"/>
              </a:solidFill>
            </a:endParaRPr>
          </a:p>
        </p:txBody>
      </p:sp>
      <p:sp>
        <p:nvSpPr>
          <p:cNvPr id="26" name="テキスト ボックス 25"/>
          <p:cNvSpPr txBox="1"/>
          <p:nvPr/>
        </p:nvSpPr>
        <p:spPr>
          <a:xfrm>
            <a:off x="3273941" y="871452"/>
            <a:ext cx="5103139" cy="5632311"/>
          </a:xfrm>
          <a:prstGeom prst="rect">
            <a:avLst/>
          </a:prstGeom>
          <a:solidFill>
            <a:schemeClr val="bg1"/>
          </a:solidFill>
        </p:spPr>
        <p:txBody>
          <a:bodyPr wrap="square" rtlCol="0">
            <a:spAutoFit/>
          </a:bodyPr>
          <a:lstStyle/>
          <a:p>
            <a:pPr marL="285750" indent="-285750">
              <a:buFont typeface="Arial" pitchFamily="34" charset="0"/>
              <a:buChar char="•"/>
            </a:pPr>
            <a:r>
              <a:rPr lang="en-US" altLang="ja-JP" dirty="0" smtClean="0">
                <a:solidFill>
                  <a:srgbClr val="0000FF"/>
                </a:solidFill>
              </a:rPr>
              <a:t>Normal-conducting + </a:t>
            </a:r>
            <a:r>
              <a:rPr lang="en-US" altLang="ja-JP" dirty="0">
                <a:solidFill>
                  <a:srgbClr val="0000FF"/>
                </a:solidFill>
              </a:rPr>
              <a:t>H</a:t>
            </a:r>
            <a:r>
              <a:rPr lang="en-US" altLang="ja-JP" dirty="0" smtClean="0">
                <a:solidFill>
                  <a:srgbClr val="0000FF"/>
                </a:solidFill>
              </a:rPr>
              <a:t>igh-frequency + High-gradient </a:t>
            </a:r>
          </a:p>
          <a:p>
            <a:r>
              <a:rPr lang="en-US" altLang="ja-JP" dirty="0" smtClean="0">
                <a:solidFill>
                  <a:srgbClr val="0000FF"/>
                </a:solidFill>
                <a:sym typeface="Wingdings" pitchFamily="2" charset="2"/>
              </a:rPr>
              <a:t>	 </a:t>
            </a:r>
            <a:r>
              <a:rPr lang="en-US" altLang="ja-JP" dirty="0" smtClean="0">
                <a:solidFill>
                  <a:srgbClr val="0000FF"/>
                </a:solidFill>
              </a:rPr>
              <a:t>compact </a:t>
            </a:r>
            <a:r>
              <a:rPr lang="en-US" altLang="ja-JP" dirty="0">
                <a:solidFill>
                  <a:srgbClr val="0000FF"/>
                </a:solidFill>
              </a:rPr>
              <a:t>and </a:t>
            </a:r>
            <a:r>
              <a:rPr lang="en-US" altLang="ja-JP" dirty="0" smtClean="0">
                <a:solidFill>
                  <a:srgbClr val="0000FF"/>
                </a:solidFill>
              </a:rPr>
              <a:t>efficient</a:t>
            </a:r>
            <a:endParaRPr lang="en-US" altLang="ja-JP" dirty="0">
              <a:solidFill>
                <a:srgbClr val="0000FF"/>
              </a:solidFill>
            </a:endParaRPr>
          </a:p>
          <a:p>
            <a:pPr marL="285750" indent="-285750">
              <a:buFont typeface="Arial" pitchFamily="34" charset="0"/>
              <a:buChar char="•"/>
            </a:pPr>
            <a:r>
              <a:rPr kumimoji="1" lang="en-US" altLang="ja-JP" dirty="0" smtClean="0">
                <a:solidFill>
                  <a:srgbClr val="00B050"/>
                </a:solidFill>
              </a:rPr>
              <a:t>GLC: </a:t>
            </a:r>
            <a:r>
              <a:rPr lang="en-US" altLang="ja-JP" dirty="0">
                <a:solidFill>
                  <a:srgbClr val="00B050"/>
                </a:solidFill>
              </a:rPr>
              <a:t>65 MV/m </a:t>
            </a:r>
            <a:r>
              <a:rPr lang="en-US" altLang="ja-JP" dirty="0" smtClean="0"/>
              <a:t>in </a:t>
            </a:r>
            <a:r>
              <a:rPr kumimoji="1" lang="en-US" altLang="ja-JP" dirty="0" smtClean="0"/>
              <a:t>60cm accelerator structure</a:t>
            </a:r>
          </a:p>
          <a:p>
            <a:pPr marL="285750" indent="-285750">
              <a:buFont typeface="Arial" pitchFamily="34" charset="0"/>
              <a:buChar char="•"/>
            </a:pPr>
            <a:r>
              <a:rPr lang="en-US" altLang="ja-JP" dirty="0" smtClean="0"/>
              <a:t>Now c</a:t>
            </a:r>
            <a:r>
              <a:rPr kumimoji="1" lang="en-US" altLang="ja-JP" dirty="0" smtClean="0"/>
              <a:t>ollaboration with CERN: </a:t>
            </a:r>
            <a:r>
              <a:rPr lang="en-US" altLang="ja-JP" dirty="0" smtClean="0"/>
              <a:t> CLIC feasibility study </a:t>
            </a:r>
            <a:r>
              <a:rPr lang="en-US" altLang="ja-JP" dirty="0" smtClean="0">
                <a:solidFill>
                  <a:srgbClr val="FF0000"/>
                </a:solidFill>
              </a:rPr>
              <a:t>at 100 MV/m</a:t>
            </a:r>
            <a:endParaRPr lang="en-US" altLang="ja-JP" dirty="0" smtClean="0"/>
          </a:p>
          <a:p>
            <a:pPr marL="285750" indent="-285750">
              <a:buFont typeface="Arial" pitchFamily="34" charset="0"/>
              <a:buChar char="•"/>
            </a:pPr>
            <a:r>
              <a:rPr lang="en-US" altLang="ja-JP" dirty="0">
                <a:solidFill>
                  <a:srgbClr val="00B050"/>
                </a:solidFill>
              </a:rPr>
              <a:t>C</a:t>
            </a:r>
            <a:r>
              <a:rPr lang="en-US" altLang="ja-JP" dirty="0" smtClean="0">
                <a:solidFill>
                  <a:srgbClr val="00B050"/>
                </a:solidFill>
              </a:rPr>
              <a:t>onfident at 80 MV/m</a:t>
            </a:r>
            <a:endParaRPr lang="en-US" altLang="ja-JP" dirty="0" smtClean="0"/>
          </a:p>
          <a:p>
            <a:pPr marL="285750" indent="-285750">
              <a:buFont typeface="Arial" pitchFamily="34" charset="0"/>
              <a:buChar char="•"/>
            </a:pPr>
            <a:r>
              <a:rPr lang="en-US" altLang="ja-JP" dirty="0"/>
              <a:t>T</a:t>
            </a:r>
            <a:r>
              <a:rPr lang="en-US" altLang="ja-JP" dirty="0" smtClean="0"/>
              <a:t>oward CLIC or above requires basic understanding of the </a:t>
            </a:r>
            <a:r>
              <a:rPr lang="en-US" altLang="ja-JP" dirty="0" smtClean="0">
                <a:solidFill>
                  <a:srgbClr val="FF0000"/>
                </a:solidFill>
              </a:rPr>
              <a:t>vacuum breakdown</a:t>
            </a:r>
            <a:endParaRPr lang="en-US" altLang="ja-JP" dirty="0" smtClean="0"/>
          </a:p>
          <a:p>
            <a:pPr marL="285750" indent="-285750">
              <a:buFont typeface="Arial" pitchFamily="34" charset="0"/>
              <a:buChar char="•"/>
            </a:pPr>
            <a:r>
              <a:rPr lang="en-US" altLang="ja-JP" dirty="0" smtClean="0"/>
              <a:t>This </a:t>
            </a:r>
            <a:r>
              <a:rPr lang="en-US" altLang="ja-JP" dirty="0" smtClean="0">
                <a:solidFill>
                  <a:srgbClr val="FF0000"/>
                </a:solidFill>
              </a:rPr>
              <a:t>basic study </a:t>
            </a:r>
            <a:r>
              <a:rPr lang="en-US" altLang="ja-JP" dirty="0" smtClean="0"/>
              <a:t>is needed in several years in parallel to </a:t>
            </a:r>
            <a:r>
              <a:rPr lang="en-US" altLang="ja-JP" dirty="0" smtClean="0">
                <a:solidFill>
                  <a:srgbClr val="FF0000"/>
                </a:solidFill>
              </a:rPr>
              <a:t>prototype tests</a:t>
            </a:r>
            <a:endParaRPr lang="en-US" altLang="ja-JP" sz="300" dirty="0" smtClean="0"/>
          </a:p>
          <a:p>
            <a:r>
              <a:rPr lang="en-US" altLang="ja-JP" dirty="0" smtClean="0">
                <a:solidFill>
                  <a:srgbClr val="0000FF"/>
                </a:solidFill>
              </a:rPr>
              <a:t>Future applications</a:t>
            </a:r>
          </a:p>
          <a:p>
            <a:pPr marL="285750" indent="-285750">
              <a:buFont typeface="Arial" pitchFamily="34" charset="0"/>
              <a:buChar char="•"/>
            </a:pPr>
            <a:r>
              <a:rPr lang="en-US" altLang="ja-JP" dirty="0" smtClean="0"/>
              <a:t>High energy machine</a:t>
            </a:r>
          </a:p>
          <a:p>
            <a:pPr marL="742950" lvl="1" indent="-285750">
              <a:buFont typeface="Wingdings" pitchFamily="2" charset="2"/>
              <a:buChar char="Ø"/>
            </a:pPr>
            <a:r>
              <a:rPr lang="en-US" altLang="ja-JP" dirty="0" smtClean="0">
                <a:solidFill>
                  <a:srgbClr val="FF0000"/>
                </a:solidFill>
              </a:rPr>
              <a:t>Improvements on present machines</a:t>
            </a:r>
          </a:p>
          <a:p>
            <a:pPr marL="742950" lvl="1" indent="-285750">
              <a:buFont typeface="Wingdings" pitchFamily="2" charset="2"/>
              <a:buChar char="Ø"/>
            </a:pPr>
            <a:r>
              <a:rPr lang="en-US" altLang="ja-JP" dirty="0" smtClean="0">
                <a:solidFill>
                  <a:srgbClr val="FF0000"/>
                </a:solidFill>
              </a:rPr>
              <a:t>CLIC main linac</a:t>
            </a:r>
          </a:p>
          <a:p>
            <a:pPr marL="285750" indent="-285750">
              <a:buFont typeface="Arial" pitchFamily="34" charset="0"/>
              <a:buChar char="•"/>
            </a:pPr>
            <a:r>
              <a:rPr lang="en-US" altLang="ja-JP" dirty="0" smtClean="0"/>
              <a:t>Others</a:t>
            </a:r>
          </a:p>
          <a:p>
            <a:pPr marL="742950" lvl="1" indent="-285750">
              <a:buFont typeface="Wingdings" pitchFamily="2" charset="2"/>
              <a:buChar char="Ø"/>
            </a:pPr>
            <a:r>
              <a:rPr lang="en-US" altLang="ja-JP" dirty="0">
                <a:solidFill>
                  <a:srgbClr val="FF0000"/>
                </a:solidFill>
              </a:rPr>
              <a:t>I</a:t>
            </a:r>
            <a:r>
              <a:rPr lang="en-US" altLang="ja-JP" dirty="0" smtClean="0">
                <a:solidFill>
                  <a:srgbClr val="FF0000"/>
                </a:solidFill>
              </a:rPr>
              <a:t>ndustrial NDT </a:t>
            </a:r>
            <a:r>
              <a:rPr lang="en-US" altLang="ja-JP" dirty="0" smtClean="0"/>
              <a:t>(non-destructive test)</a:t>
            </a:r>
          </a:p>
          <a:p>
            <a:pPr marL="742950" lvl="1" indent="-285750">
              <a:buFont typeface="Wingdings" pitchFamily="2" charset="2"/>
              <a:buChar char="Ø"/>
            </a:pPr>
            <a:r>
              <a:rPr lang="en-US" altLang="ja-JP" dirty="0">
                <a:solidFill>
                  <a:srgbClr val="FF0000"/>
                </a:solidFill>
              </a:rPr>
              <a:t>M</a:t>
            </a:r>
            <a:r>
              <a:rPr lang="en-US" altLang="ja-JP" dirty="0" smtClean="0">
                <a:solidFill>
                  <a:srgbClr val="FF0000"/>
                </a:solidFill>
              </a:rPr>
              <a:t>edical therapy </a:t>
            </a:r>
            <a:r>
              <a:rPr lang="en-US" altLang="ja-JP" dirty="0" smtClean="0"/>
              <a:t>( with electrons/X-rays or heavy ions)</a:t>
            </a:r>
          </a:p>
          <a:p>
            <a:pPr marL="742950" lvl="1" indent="-285750">
              <a:buFont typeface="Wingdings" pitchFamily="2" charset="2"/>
              <a:buChar char="Ø"/>
            </a:pPr>
            <a:r>
              <a:rPr lang="en-US" altLang="ja-JP" dirty="0" smtClean="0">
                <a:solidFill>
                  <a:srgbClr val="FF0000"/>
                </a:solidFill>
              </a:rPr>
              <a:t> </a:t>
            </a:r>
            <a:r>
              <a:rPr lang="en-US" altLang="ja-JP" dirty="0">
                <a:solidFill>
                  <a:srgbClr val="FF0000"/>
                </a:solidFill>
              </a:rPr>
              <a:t>L</a:t>
            </a:r>
            <a:r>
              <a:rPr lang="en-US" altLang="ja-JP" dirty="0" smtClean="0">
                <a:solidFill>
                  <a:srgbClr val="FF0000"/>
                </a:solidFill>
              </a:rPr>
              <a:t>inear accelerator for FEL</a:t>
            </a:r>
          </a:p>
        </p:txBody>
      </p:sp>
      <p:sp>
        <p:nvSpPr>
          <p:cNvPr id="27" name="テキスト ボックス 26"/>
          <p:cNvSpPr txBox="1"/>
          <p:nvPr/>
        </p:nvSpPr>
        <p:spPr>
          <a:xfrm>
            <a:off x="1999619" y="1161600"/>
            <a:ext cx="1105633" cy="369332"/>
          </a:xfrm>
          <a:prstGeom prst="rect">
            <a:avLst/>
          </a:prstGeom>
          <a:noFill/>
        </p:spPr>
        <p:txBody>
          <a:bodyPr wrap="square" rtlCol="0">
            <a:spAutoFit/>
          </a:bodyPr>
          <a:lstStyle/>
          <a:p>
            <a:pPr algn="ctr"/>
            <a:r>
              <a:rPr kumimoji="1" lang="en-US" altLang="ja-JP" dirty="0" smtClean="0">
                <a:solidFill>
                  <a:srgbClr val="0000FF"/>
                </a:solidFill>
              </a:rPr>
              <a:t>1 </a:t>
            </a:r>
            <a:r>
              <a:rPr kumimoji="1" lang="en-US" altLang="ja-JP" dirty="0" err="1" smtClean="0">
                <a:solidFill>
                  <a:srgbClr val="0000FF"/>
                </a:solidFill>
              </a:rPr>
              <a:t>TeV</a:t>
            </a:r>
            <a:r>
              <a:rPr kumimoji="1" lang="en-US" altLang="ja-JP" dirty="0" smtClean="0">
                <a:solidFill>
                  <a:srgbClr val="0000FF"/>
                </a:solidFill>
              </a:rPr>
              <a:t> </a:t>
            </a:r>
            <a:r>
              <a:rPr kumimoji="1" lang="en-US" altLang="ja-JP" dirty="0" err="1" smtClean="0">
                <a:solidFill>
                  <a:srgbClr val="0000FF"/>
                </a:solidFill>
              </a:rPr>
              <a:t>e</a:t>
            </a:r>
            <a:r>
              <a:rPr kumimoji="1" lang="en-US" altLang="ja-JP" baseline="30000" dirty="0" err="1" smtClean="0">
                <a:solidFill>
                  <a:srgbClr val="0000FF"/>
                </a:solidFill>
              </a:rPr>
              <a:t>+</a:t>
            </a:r>
            <a:r>
              <a:rPr kumimoji="1" lang="en-US" altLang="ja-JP" dirty="0" err="1" smtClean="0">
                <a:solidFill>
                  <a:srgbClr val="0000FF"/>
                </a:solidFill>
              </a:rPr>
              <a:t>e</a:t>
            </a:r>
            <a:r>
              <a:rPr kumimoji="1" lang="en-US" altLang="ja-JP" baseline="30000" dirty="0" smtClean="0">
                <a:solidFill>
                  <a:srgbClr val="0000FF"/>
                </a:solidFill>
              </a:rPr>
              <a:t>-</a:t>
            </a:r>
            <a:endParaRPr kumimoji="1" lang="ja-JP" altLang="en-US" baseline="30000" dirty="0">
              <a:solidFill>
                <a:srgbClr val="0000FF"/>
              </a:solidFill>
            </a:endParaRPr>
          </a:p>
        </p:txBody>
      </p:sp>
      <p:sp>
        <p:nvSpPr>
          <p:cNvPr id="28" name="テキスト ボックス 27"/>
          <p:cNvSpPr txBox="1"/>
          <p:nvPr/>
        </p:nvSpPr>
        <p:spPr>
          <a:xfrm>
            <a:off x="1865476" y="2824493"/>
            <a:ext cx="1105633" cy="369332"/>
          </a:xfrm>
          <a:prstGeom prst="rect">
            <a:avLst/>
          </a:prstGeom>
          <a:solidFill>
            <a:schemeClr val="bg1"/>
          </a:solidFill>
        </p:spPr>
        <p:txBody>
          <a:bodyPr wrap="square" rtlCol="0">
            <a:spAutoFit/>
          </a:bodyPr>
          <a:lstStyle/>
          <a:p>
            <a:pPr algn="ctr"/>
            <a:r>
              <a:rPr lang="en-US" altLang="ja-JP" dirty="0" smtClean="0">
                <a:solidFill>
                  <a:srgbClr val="0000FF"/>
                </a:solidFill>
              </a:rPr>
              <a:t>3</a:t>
            </a:r>
            <a:r>
              <a:rPr kumimoji="1" lang="en-US" altLang="ja-JP" dirty="0" smtClean="0">
                <a:solidFill>
                  <a:srgbClr val="0000FF"/>
                </a:solidFill>
              </a:rPr>
              <a:t> </a:t>
            </a:r>
            <a:r>
              <a:rPr kumimoji="1" lang="en-US" altLang="ja-JP" dirty="0" err="1" smtClean="0">
                <a:solidFill>
                  <a:srgbClr val="0000FF"/>
                </a:solidFill>
              </a:rPr>
              <a:t>TeV</a:t>
            </a:r>
            <a:r>
              <a:rPr kumimoji="1" lang="en-US" altLang="ja-JP" dirty="0" smtClean="0">
                <a:solidFill>
                  <a:srgbClr val="0000FF"/>
                </a:solidFill>
              </a:rPr>
              <a:t> </a:t>
            </a:r>
            <a:r>
              <a:rPr kumimoji="1" lang="en-US" altLang="ja-JP" dirty="0" err="1" smtClean="0">
                <a:solidFill>
                  <a:srgbClr val="0000FF"/>
                </a:solidFill>
              </a:rPr>
              <a:t>e</a:t>
            </a:r>
            <a:r>
              <a:rPr kumimoji="1" lang="en-US" altLang="ja-JP" baseline="30000" dirty="0" err="1" smtClean="0">
                <a:solidFill>
                  <a:srgbClr val="0000FF"/>
                </a:solidFill>
              </a:rPr>
              <a:t>+</a:t>
            </a:r>
            <a:r>
              <a:rPr kumimoji="1" lang="en-US" altLang="ja-JP" dirty="0" err="1" smtClean="0">
                <a:solidFill>
                  <a:srgbClr val="0000FF"/>
                </a:solidFill>
              </a:rPr>
              <a:t>e</a:t>
            </a:r>
            <a:r>
              <a:rPr kumimoji="1" lang="en-US" altLang="ja-JP" baseline="30000" dirty="0" smtClean="0">
                <a:solidFill>
                  <a:srgbClr val="0000FF"/>
                </a:solidFill>
              </a:rPr>
              <a:t>-</a:t>
            </a:r>
            <a:endParaRPr kumimoji="1" lang="ja-JP" altLang="en-US" baseline="30000" dirty="0">
              <a:solidFill>
                <a:srgbClr val="0000FF"/>
              </a:solidFill>
            </a:endParaRPr>
          </a:p>
        </p:txBody>
      </p:sp>
      <p:sp>
        <p:nvSpPr>
          <p:cNvPr id="29" name="テキスト ボックス 28"/>
          <p:cNvSpPr txBox="1"/>
          <p:nvPr/>
        </p:nvSpPr>
        <p:spPr>
          <a:xfrm>
            <a:off x="278537" y="1121378"/>
            <a:ext cx="1454655" cy="369332"/>
          </a:xfrm>
          <a:prstGeom prst="rect">
            <a:avLst/>
          </a:prstGeom>
          <a:noFill/>
        </p:spPr>
        <p:txBody>
          <a:bodyPr wrap="square" rtlCol="0">
            <a:spAutoFit/>
          </a:bodyPr>
          <a:lstStyle/>
          <a:p>
            <a:pPr algn="ctr"/>
            <a:r>
              <a:rPr kumimoji="1" lang="en-US" altLang="ja-JP" dirty="0" smtClean="0">
                <a:solidFill>
                  <a:srgbClr val="FF0000"/>
                </a:solidFill>
              </a:rPr>
              <a:t>High energy</a:t>
            </a:r>
            <a:endParaRPr kumimoji="1" lang="ja-JP" altLang="en-US" baseline="30000" dirty="0">
              <a:solidFill>
                <a:srgbClr val="FF0000"/>
              </a:solidFill>
            </a:endParaRPr>
          </a:p>
        </p:txBody>
      </p:sp>
      <p:sp>
        <p:nvSpPr>
          <p:cNvPr id="30" name="テキスト ボックス 29"/>
          <p:cNvSpPr txBox="1"/>
          <p:nvPr/>
        </p:nvSpPr>
        <p:spPr>
          <a:xfrm>
            <a:off x="384192" y="3923816"/>
            <a:ext cx="2826715" cy="307777"/>
          </a:xfrm>
          <a:prstGeom prst="rect">
            <a:avLst/>
          </a:prstGeom>
          <a:solidFill>
            <a:schemeClr val="bg1"/>
          </a:solidFill>
        </p:spPr>
        <p:txBody>
          <a:bodyPr wrap="square" rtlCol="0">
            <a:spAutoFit/>
          </a:bodyPr>
          <a:lstStyle/>
          <a:p>
            <a:pPr algn="ctr"/>
            <a:r>
              <a:rPr kumimoji="1" lang="en-US" altLang="ja-JP" sz="1400" dirty="0" smtClean="0">
                <a:solidFill>
                  <a:srgbClr val="0000FF"/>
                </a:solidFill>
              </a:rPr>
              <a:t>100 MV/m CLIC in 10-20 years?</a:t>
            </a:r>
            <a:endParaRPr kumimoji="1" lang="ja-JP" altLang="en-US" sz="1400" dirty="0">
              <a:solidFill>
                <a:srgbClr val="0000FF"/>
              </a:solidFill>
            </a:endParaRPr>
          </a:p>
        </p:txBody>
      </p:sp>
      <p:pic>
        <p:nvPicPr>
          <p:cNvPr id="1028"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17157" y="2290340"/>
            <a:ext cx="1033141" cy="589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74023" y="3293907"/>
            <a:ext cx="976275" cy="633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855673" y="1306044"/>
            <a:ext cx="1149896" cy="671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テキスト ボックス 1"/>
          <p:cNvSpPr txBox="1"/>
          <p:nvPr/>
        </p:nvSpPr>
        <p:spPr>
          <a:xfrm>
            <a:off x="8133655" y="976934"/>
            <a:ext cx="903315" cy="369332"/>
          </a:xfrm>
          <a:prstGeom prst="rect">
            <a:avLst/>
          </a:prstGeom>
          <a:noFill/>
        </p:spPr>
        <p:txBody>
          <a:bodyPr wrap="square" rtlCol="0">
            <a:spAutoFit/>
          </a:bodyPr>
          <a:lstStyle/>
          <a:p>
            <a:pPr algn="ctr"/>
            <a:r>
              <a:rPr kumimoji="1" lang="en-US" altLang="ja-JP" dirty="0" smtClean="0">
                <a:solidFill>
                  <a:srgbClr val="0000FF"/>
                </a:solidFill>
              </a:rPr>
              <a:t>60cm</a:t>
            </a:r>
            <a:endParaRPr kumimoji="1" lang="ja-JP" altLang="en-US" dirty="0">
              <a:solidFill>
                <a:srgbClr val="0000FF"/>
              </a:solidFill>
            </a:endParaRPr>
          </a:p>
        </p:txBody>
      </p:sp>
      <p:sp>
        <p:nvSpPr>
          <p:cNvPr id="38" name="テキスト ボックス 37"/>
          <p:cNvSpPr txBox="1"/>
          <p:nvPr/>
        </p:nvSpPr>
        <p:spPr>
          <a:xfrm>
            <a:off x="8133654" y="1979554"/>
            <a:ext cx="903315" cy="369332"/>
          </a:xfrm>
          <a:prstGeom prst="rect">
            <a:avLst/>
          </a:prstGeom>
          <a:noFill/>
        </p:spPr>
        <p:txBody>
          <a:bodyPr wrap="square" rtlCol="0">
            <a:spAutoFit/>
          </a:bodyPr>
          <a:lstStyle/>
          <a:p>
            <a:pPr algn="ctr"/>
            <a:r>
              <a:rPr lang="en-US" altLang="ja-JP" dirty="0" smtClean="0">
                <a:solidFill>
                  <a:srgbClr val="0000FF"/>
                </a:solidFill>
              </a:rPr>
              <a:t>25</a:t>
            </a:r>
            <a:r>
              <a:rPr kumimoji="1" lang="en-US" altLang="ja-JP" dirty="0" smtClean="0">
                <a:solidFill>
                  <a:srgbClr val="0000FF"/>
                </a:solidFill>
              </a:rPr>
              <a:t>cm</a:t>
            </a:r>
            <a:endParaRPr kumimoji="1" lang="ja-JP" altLang="en-US" dirty="0">
              <a:solidFill>
                <a:srgbClr val="0000FF"/>
              </a:solidFill>
            </a:endParaRPr>
          </a:p>
        </p:txBody>
      </p:sp>
      <p:sp>
        <p:nvSpPr>
          <p:cNvPr id="39" name="テキスト ボックス 38"/>
          <p:cNvSpPr txBox="1"/>
          <p:nvPr/>
        </p:nvSpPr>
        <p:spPr>
          <a:xfrm>
            <a:off x="8241756" y="3009159"/>
            <a:ext cx="903315" cy="369332"/>
          </a:xfrm>
          <a:prstGeom prst="rect">
            <a:avLst/>
          </a:prstGeom>
          <a:noFill/>
        </p:spPr>
        <p:txBody>
          <a:bodyPr wrap="square" rtlCol="0">
            <a:spAutoFit/>
          </a:bodyPr>
          <a:lstStyle/>
          <a:p>
            <a:pPr algn="ctr"/>
            <a:r>
              <a:rPr lang="en-US" altLang="ja-JP" dirty="0">
                <a:solidFill>
                  <a:srgbClr val="0000FF"/>
                </a:solidFill>
              </a:rPr>
              <a:t>1</a:t>
            </a:r>
            <a:r>
              <a:rPr kumimoji="1" lang="en-US" altLang="ja-JP" dirty="0" smtClean="0">
                <a:solidFill>
                  <a:srgbClr val="0000FF"/>
                </a:solidFill>
              </a:rPr>
              <a:t>cm</a:t>
            </a:r>
            <a:endParaRPr kumimoji="1" lang="ja-JP" altLang="en-US" dirty="0">
              <a:solidFill>
                <a:srgbClr val="0000FF"/>
              </a:solidFill>
            </a:endParaRPr>
          </a:p>
        </p:txBody>
      </p:sp>
    </p:spTree>
    <p:extLst>
      <p:ext uri="{BB962C8B-B14F-4D97-AF65-F5344CB8AC3E}">
        <p14:creationId xmlns:p14="http://schemas.microsoft.com/office/powerpoint/2010/main" val="418915081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218</TotalTime>
  <Words>55</Words>
  <Application>Microsoft Office PowerPoint</Application>
  <PresentationFormat>画面に合わせる (4:3)</PresentationFormat>
  <Paragraphs>53</Paragraphs>
  <Slides>1</Slides>
  <Notes>1</Notes>
  <HiddenSlides>0</HiddenSlides>
  <MMClips>0</MMClips>
  <ScaleCrop>false</ScaleCrop>
  <HeadingPairs>
    <vt:vector size="4" baseType="variant">
      <vt:variant>
        <vt:lpstr>テーマ</vt:lpstr>
      </vt:variant>
      <vt:variant>
        <vt:i4>1</vt:i4>
      </vt:variant>
      <vt:variant>
        <vt:lpstr>スライド タイトル</vt:lpstr>
      </vt:variant>
      <vt:variant>
        <vt:i4>1</vt:i4>
      </vt:variant>
    </vt:vector>
  </HeadingPairs>
  <TitlesOfParts>
    <vt:vector size="2" baseType="lpstr">
      <vt:lpstr>Office ​​テーマ</vt:lpstr>
      <vt:lpstr>Study of high gradient acceleration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Study of high gradient acceleration</dc:title>
  <dc:creator>higo</dc:creator>
  <cp:lastModifiedBy>higo</cp:lastModifiedBy>
  <cp:revision>18</cp:revision>
  <dcterms:created xsi:type="dcterms:W3CDTF">2013-03-27T10:42:17Z</dcterms:created>
  <dcterms:modified xsi:type="dcterms:W3CDTF">2013-03-31T05:19:44Z</dcterms:modified>
</cp:coreProperties>
</file>